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1" r:id="rId4"/>
    <p:sldId id="263" r:id="rId5"/>
    <p:sldId id="268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428596" y="642938"/>
            <a:ext cx="8072494" cy="2957512"/>
          </a:xfrm>
        </p:spPr>
        <p:txBody>
          <a:bodyPr>
            <a:normAutofit/>
          </a:bodyPr>
          <a:lstStyle/>
          <a:p>
            <a:r>
              <a:rPr lang="ru-RU" dirty="0" smtClean="0"/>
              <a:t>Музыкально-познавательный досуг</a:t>
            </a:r>
            <a:br>
              <a:rPr lang="ru-RU" dirty="0" smtClean="0"/>
            </a:br>
            <a:r>
              <a:rPr lang="ru-RU" dirty="0" smtClean="0"/>
              <a:t>«Музыкальная гостиная»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357313" y="3929063"/>
            <a:ext cx="7072339" cy="257175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39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900" b="1" dirty="0" smtClean="0">
                <a:solidFill>
                  <a:schemeClr val="tx1"/>
                </a:solidFill>
              </a:rPr>
              <a:t>Подготовила и провела: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tx1"/>
                </a:solidFill>
              </a:rPr>
              <a:t> воспитатель ГБОУ </a:t>
            </a:r>
            <a:r>
              <a:rPr lang="ru-RU" sz="3900" b="1" dirty="0" err="1" smtClean="0">
                <a:solidFill>
                  <a:schemeClr val="tx1"/>
                </a:solidFill>
              </a:rPr>
              <a:t>д</a:t>
            </a:r>
            <a:r>
              <a:rPr lang="ru-RU" sz="3900" b="1" dirty="0" smtClean="0">
                <a:solidFill>
                  <a:schemeClr val="tx1"/>
                </a:solidFill>
              </a:rPr>
              <a:t>/с №58 СВАО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tx1"/>
                </a:solidFill>
              </a:rPr>
              <a:t> г. Москва</a:t>
            </a:r>
          </a:p>
          <a:p>
            <a:pPr algn="ctr">
              <a:buNone/>
            </a:pPr>
            <a:r>
              <a:rPr lang="ru-RU" sz="3900" b="1" dirty="0" err="1" smtClean="0">
                <a:solidFill>
                  <a:schemeClr val="tx1"/>
                </a:solidFill>
              </a:rPr>
              <a:t>Живаева</a:t>
            </a:r>
            <a:r>
              <a:rPr lang="ru-RU" sz="3900" b="1" dirty="0" smtClean="0">
                <a:solidFill>
                  <a:schemeClr val="tx1"/>
                </a:solidFill>
              </a:rPr>
              <a:t> Ирина Вячеславовн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86676" cy="92869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+mn-lt"/>
              </a:rPr>
              <a:t>Ребята самый большой оркестр – это симфонический оркестр. Посмотрите как в нём располагаются инструменты. А управляет оркестром дирижёр. Волшебная палочка дирижёра называется – </a:t>
            </a:r>
            <a:r>
              <a:rPr lang="ru-RU" sz="1400" dirty="0" err="1" smtClean="0">
                <a:latin typeface="+mn-lt"/>
              </a:rPr>
              <a:t>баттута</a:t>
            </a:r>
            <a:r>
              <a:rPr lang="ru-RU" sz="1400" dirty="0" smtClean="0">
                <a:latin typeface="+mn-lt"/>
              </a:rPr>
              <a:t>. (слушание звучания симфонического оркестра)</a:t>
            </a:r>
            <a:endParaRPr lang="ru-RU" sz="1400" dirty="0"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9"/>
            <a:ext cx="7429552" cy="432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7686700" cy="128588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+mn-lt"/>
              </a:rPr>
              <a:t>Ребята, а на каких музыкальных инструментах вы играете в детском саду? (дети отвечают)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Сейчас я приглашаю вас на танец с ложками « Из по дуба, из под вяза.»(дети танцуют)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Но мы с вами ещё умеем и играть на музыкальных инструментах. (Игра на ложках и треугольнике)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Выходите, покажите какие вы виртуозы.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Молодцы, как здорово и задорно вы сыграли.</a:t>
            </a:r>
            <a:endParaRPr lang="ru-RU" sz="1400" dirty="0">
              <a:latin typeface="+mn-lt"/>
            </a:endParaRPr>
          </a:p>
        </p:txBody>
      </p:sp>
      <p:pic>
        <p:nvPicPr>
          <p:cNvPr id="4098" name="Picture 2" descr="C:\Documents and Settings\Администратор\Рабочий стол\фото муз занятия\P10300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809" b="9927"/>
          <a:stretch>
            <a:fillRect/>
          </a:stretch>
        </p:blipFill>
        <p:spPr bwMode="auto">
          <a:xfrm>
            <a:off x="928662" y="4071942"/>
            <a:ext cx="2884048" cy="1714512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фото муз занятия\P1030088.JPG"/>
          <p:cNvPicPr>
            <a:picLocks noChangeAspect="1" noChangeArrowheads="1"/>
          </p:cNvPicPr>
          <p:nvPr/>
        </p:nvPicPr>
        <p:blipFill>
          <a:blip r:embed="rId4" cstate="print"/>
          <a:srcRect l="5556"/>
          <a:stretch>
            <a:fillRect/>
          </a:stretch>
        </p:blipFill>
        <p:spPr bwMode="auto">
          <a:xfrm>
            <a:off x="1571604" y="2214554"/>
            <a:ext cx="1285884" cy="1761673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фото муз занятия\P1030080.JPG"/>
          <p:cNvPicPr>
            <a:picLocks noChangeAspect="1" noChangeArrowheads="1"/>
          </p:cNvPicPr>
          <p:nvPr/>
        </p:nvPicPr>
        <p:blipFill>
          <a:blip r:embed="rId5" cstate="print"/>
          <a:srcRect l="16216" t="18629" b="18033"/>
          <a:stretch>
            <a:fillRect/>
          </a:stretch>
        </p:blipFill>
        <p:spPr bwMode="auto">
          <a:xfrm>
            <a:off x="5072066" y="4071942"/>
            <a:ext cx="3126463" cy="1714512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фото муз занятия\P1030097.JPG"/>
          <p:cNvPicPr>
            <a:picLocks noChangeAspect="1" noChangeArrowheads="1"/>
          </p:cNvPicPr>
          <p:nvPr/>
        </p:nvPicPr>
        <p:blipFill>
          <a:blip r:embed="rId6" cstate="print"/>
          <a:srcRect b="8536"/>
          <a:stretch>
            <a:fillRect/>
          </a:stretch>
        </p:blipFill>
        <p:spPr bwMode="auto">
          <a:xfrm>
            <a:off x="6215074" y="2143116"/>
            <a:ext cx="1432440" cy="1848146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Рабочий стол\фото муз занятия\P1030093.JPG"/>
          <p:cNvPicPr>
            <a:picLocks noChangeAspect="1" noChangeArrowheads="1"/>
          </p:cNvPicPr>
          <p:nvPr/>
        </p:nvPicPr>
        <p:blipFill>
          <a:blip r:embed="rId7" cstate="print"/>
          <a:srcRect l="14286"/>
          <a:stretch>
            <a:fillRect/>
          </a:stretch>
        </p:blipFill>
        <p:spPr bwMode="auto">
          <a:xfrm>
            <a:off x="3786182" y="2285992"/>
            <a:ext cx="2000264" cy="1750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786742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А сейчас вашему вниманию я предлагаю музыкально - инструментальную викторину</a:t>
            </a:r>
            <a:r>
              <a:rPr lang="ru-RU" sz="1600" b="1" dirty="0" smtClean="0">
                <a:latin typeface="+mn-lt"/>
              </a:rPr>
              <a:t>.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(Подведение итога работы </a:t>
            </a:r>
            <a:r>
              <a:rPr lang="ru-RU" sz="1600" b="1" smtClean="0">
                <a:latin typeface="+mn-lt"/>
              </a:rPr>
              <a:t>по лексической теме)</a:t>
            </a: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err="1" smtClean="0">
                <a:latin typeface="+mn-lt"/>
              </a:rPr>
              <a:t>♫</a:t>
            </a:r>
            <a:r>
              <a:rPr lang="ru-RU" sz="1600" dirty="0" smtClean="0">
                <a:latin typeface="+mn-lt"/>
              </a:rPr>
              <a:t> Это оружие, по мнению историков, служило нашим далёким предкам немудрёным музыкальным инструментом. Что это за ручное оружие?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(Лук.)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♫</a:t>
            </a:r>
            <a:r>
              <a:rPr lang="ru-RU" sz="1600" dirty="0" smtClean="0">
                <a:latin typeface="+mn-lt"/>
              </a:rPr>
              <a:t> Игрой на каком щипковом инструменте сопровождали своё пение сказители былин?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(На гуслях.)</a:t>
            </a:r>
            <a:br>
              <a:rPr lang="ru-RU" sz="1600" dirty="0" smtClean="0">
                <a:latin typeface="+mn-lt"/>
              </a:rPr>
            </a:br>
            <a:r>
              <a:rPr lang="ru-RU" sz="1600" dirty="0" err="1" smtClean="0">
                <a:latin typeface="+mn-lt"/>
              </a:rPr>
              <a:t>♫</a:t>
            </a:r>
            <a:r>
              <a:rPr lang="ru-RU" sz="1600" dirty="0" smtClean="0">
                <a:latin typeface="+mn-lt"/>
              </a:rPr>
              <a:t> Какой древнерусский струнный щипковый музыкальный инструмент в 16-17 вв. использовался скоморохами?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(Домра.)</a:t>
            </a:r>
            <a:br>
              <a:rPr lang="ru-RU" sz="1600" dirty="0" smtClean="0">
                <a:latin typeface="+mn-lt"/>
              </a:rPr>
            </a:br>
            <a:r>
              <a:rPr lang="ru-RU" sz="1600" dirty="0" err="1" smtClean="0">
                <a:latin typeface="+mn-lt"/>
              </a:rPr>
              <a:t>♫</a:t>
            </a:r>
            <a:r>
              <a:rPr lang="ru-RU" sz="1600" dirty="0" smtClean="0">
                <a:latin typeface="+mn-lt"/>
              </a:rPr>
              <a:t> Назовите музыкальный инструмент, название которого происходит от слова «аккорд»?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(Аккордеон. Другие инструменты мучаются, пока по звукам аккорд соберут, а у него аккорды под боком готовенькие - какие хотите. Нажал кнопку - аккорд, другую - ещё аккорд.)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♫</a:t>
            </a:r>
            <a:r>
              <a:rPr lang="ru-RU" sz="1600" dirty="0" smtClean="0">
                <a:latin typeface="+mn-lt"/>
              </a:rPr>
              <a:t> Название каких струнных смычковых инструментов напоминает о красивых цветах?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(Виолончель, виола. У итальянцев виола - это фиалка, анютины глазки.)</a:t>
            </a:r>
            <a:br>
              <a:rPr lang="ru-RU" sz="1600" dirty="0" smtClean="0">
                <a:latin typeface="+mn-lt"/>
              </a:rPr>
            </a:br>
            <a:r>
              <a:rPr lang="ru-RU" sz="1600" dirty="0" err="1" smtClean="0">
                <a:latin typeface="+mn-lt"/>
              </a:rPr>
              <a:t>♫</a:t>
            </a:r>
            <a:r>
              <a:rPr lang="ru-RU" sz="1600" dirty="0" smtClean="0">
                <a:latin typeface="+mn-lt"/>
              </a:rPr>
              <a:t> Как называется фортепиано с горизонтально расположенными струнами?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(Рояль.)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/>
              <a:t>♫</a:t>
            </a:r>
            <a:r>
              <a:rPr lang="ru-RU" sz="1600" dirty="0" smtClean="0"/>
              <a:t> Каких клавиш у рояля больше: чёрных или белых?</a:t>
            </a:r>
            <a:br>
              <a:rPr lang="ru-RU" sz="1600" dirty="0" smtClean="0"/>
            </a:br>
            <a:r>
              <a:rPr lang="ru-RU" sz="1600" dirty="0" smtClean="0"/>
              <a:t>(Белых.)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♫</a:t>
            </a:r>
            <a:r>
              <a:rPr lang="ru-RU" sz="1600" dirty="0" smtClean="0"/>
              <a:t> Как называется ножной рычаг в автомобиле и музыкальных инструментах?</a:t>
            </a:r>
            <a:br>
              <a:rPr lang="ru-RU" sz="1600" dirty="0" smtClean="0"/>
            </a:br>
            <a:r>
              <a:rPr lang="ru-RU" sz="1600" dirty="0" smtClean="0"/>
              <a:t>(Педаль.)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Название какого музыкального инструмента в переводе с итальянского означает «громко-тихо»?</a:t>
            </a:r>
            <a:br>
              <a:rPr lang="ru-RU" sz="1600" dirty="0" smtClean="0"/>
            </a:br>
            <a:r>
              <a:rPr lang="ru-RU" sz="1600" dirty="0" smtClean="0"/>
              <a:t>(Фортепьяно.)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901014" cy="5715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err="1" smtClean="0"/>
              <a:t>♫</a:t>
            </a:r>
            <a:r>
              <a:rPr lang="ru-RU" sz="1600" dirty="0" smtClean="0"/>
              <a:t> У челесты такие же, как у пианино, клавиши, но внутри у неё вместо струн... Что же?</a:t>
            </a:r>
            <a:br>
              <a:rPr lang="ru-RU" sz="1600" dirty="0" smtClean="0"/>
            </a:br>
            <a:r>
              <a:rPr lang="ru-RU" sz="1600" dirty="0" smtClean="0"/>
              <a:t>(Металлические пластинки. А иногда эти пластинки бывают стеклянными. Молоточки ударяют по ним, и пластинки звенят прозрачно и тоненько.)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Из какого природного материала изготовлены звучащие брусочки ксилофона?</a:t>
            </a:r>
            <a:br>
              <a:rPr lang="ru-RU" sz="1600" dirty="0" smtClean="0"/>
            </a:br>
            <a:r>
              <a:rPr lang="ru-RU" sz="1600" dirty="0" smtClean="0"/>
              <a:t>(Из дерева.)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К какой группе народных инструментов относятся ложки?</a:t>
            </a:r>
            <a:br>
              <a:rPr lang="ru-RU" sz="1600" dirty="0" smtClean="0"/>
            </a:br>
            <a:r>
              <a:rPr lang="ru-RU" sz="1600" dirty="0" smtClean="0"/>
              <a:t>(Ударные.)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Трость смычка изготавливается из дерева или металла?</a:t>
            </a:r>
            <a:br>
              <a:rPr lang="ru-RU" sz="1600" dirty="0" smtClean="0"/>
            </a:br>
            <a:r>
              <a:rPr lang="ru-RU" sz="1600" dirty="0" smtClean="0"/>
              <a:t>(Из дерева.)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Какой многострунный щипковый инструмент самый большой в симфоническом оркестре?</a:t>
            </a:r>
            <a:br>
              <a:rPr lang="ru-RU" sz="1600" dirty="0" smtClean="0"/>
            </a:br>
            <a:r>
              <a:rPr lang="ru-RU" sz="1600" dirty="0" smtClean="0"/>
              <a:t>(Арфа.)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Сколько струн у арфы?</a:t>
            </a:r>
            <a:br>
              <a:rPr lang="ru-RU" sz="1600" dirty="0" smtClean="0"/>
            </a:br>
            <a:r>
              <a:rPr lang="ru-RU" sz="1600" dirty="0" smtClean="0"/>
              <a:t>(46.)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На каком струнно-смычковом инструменте играют только сидя?</a:t>
            </a:r>
            <a:br>
              <a:rPr lang="ru-RU" sz="1600" dirty="0" smtClean="0"/>
            </a:br>
            <a:r>
              <a:rPr lang="ru-RU" sz="1600" dirty="0" smtClean="0"/>
              <a:t>(Виолончель.)</a:t>
            </a:r>
            <a:br>
              <a:rPr lang="ru-RU" sz="1600" dirty="0" smtClean="0"/>
            </a:br>
            <a:r>
              <a:rPr lang="ru-RU" sz="1600" dirty="0" err="1" smtClean="0"/>
              <a:t>♫</a:t>
            </a:r>
            <a:r>
              <a:rPr lang="ru-RU" sz="1600" dirty="0" smtClean="0"/>
              <a:t> Какой музыкальный инструмент в России зовут «подругой семиструнной»?</a:t>
            </a:r>
            <a:br>
              <a:rPr lang="ru-RU" sz="1600" dirty="0" smtClean="0"/>
            </a:br>
            <a:r>
              <a:rPr lang="ru-RU" sz="1600" dirty="0" smtClean="0"/>
              <a:t>(Гитару.)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7143800" cy="48577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n-lt"/>
              </a:rPr>
              <a:t>Ребята наша музыкальная гостиная подошла к концу. Большое спасибо за активное участие.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Желаю вам в дальнейшем стать великими музыкантами. Любить музыку.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Спасибо за внимание!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00100" y="1000125"/>
            <a:ext cx="7143800" cy="10001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Цель: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Знакомство с группами музыкальных инструментов: ударные, струнные, клавишные, духовые.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928663" y="2000250"/>
            <a:ext cx="7500989" cy="4143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Закрепить знания детей о разнообразии музыкальных инструментов.,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их внешнем виде, звучании.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Научить различать группы музыкальных инструментов: ударные,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струнные, клавишные, духовые.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Познакомить с историей возникновения музыкальных инструментов.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Подвести к пониманию того, что человек создатель и исполнитель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музыки.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Познакомить с расположением симфонического оркестра.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Расширять музыкальные впечатления детей.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Преемственность детского сада и школы.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Взаимодействие с семьёй.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00100" y="571481"/>
            <a:ext cx="7229500" cy="100013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+mn-lt"/>
              </a:rPr>
              <a:t>Преемственность детского сада и школы. Взаимодействие с семьёй.</a:t>
            </a:r>
            <a:endParaRPr lang="ru-RU" sz="1400" b="1" dirty="0">
              <a:latin typeface="+mn-lt"/>
            </a:endParaRPr>
          </a:p>
        </p:txBody>
      </p:sp>
      <p:pic>
        <p:nvPicPr>
          <p:cNvPr id="5122" name="Picture 2" descr="C:\Documents and Settings\Администратор\Рабочий стол\фото муз занятия\P103004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9000"/>
            <a:ext cx="3152775" cy="2365375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фото муз занятия\P103006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643049"/>
            <a:ext cx="1397002" cy="1953806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Рабочий стол\фото муз занятия\P103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85926"/>
            <a:ext cx="2440246" cy="3058568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Рабочий стол\фото муз занятия\P1030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786190"/>
            <a:ext cx="2643206" cy="1979984"/>
          </a:xfrm>
          <a:prstGeom prst="rect">
            <a:avLst/>
          </a:prstGeom>
          <a:noFill/>
        </p:spPr>
      </p:pic>
      <p:pic>
        <p:nvPicPr>
          <p:cNvPr id="5127" name="Picture 7" descr="C:\Documents and Settings\Администратор\Рабочий стол\фото муз занятия\P10300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428736"/>
            <a:ext cx="2447864" cy="1835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28662" y="857232"/>
            <a:ext cx="7429552" cy="52689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Ход:</a:t>
            </a:r>
          </a:p>
          <a:p>
            <a:r>
              <a:rPr lang="ru-RU" dirty="0" smtClean="0"/>
              <a:t>Мы с вами, ребята, живём в мире различных звуков. А когда приходим на концерт слышим музыкальные звуки, которые отличаются особой красотой и певучесть.</a:t>
            </a:r>
          </a:p>
          <a:p>
            <a:r>
              <a:rPr lang="ru-RU" dirty="0" smtClean="0"/>
              <a:t>Сегодня к нам в гости пришли юные музыканты, чтобы вместе с вами отправиться путешествовать в Страну Музыкальных Инструментов, услышать, как звучат музыкальные инструменты, как они выглядят, и узнать откуда произошли первые инструменты. Вы готовы?.... Закрываем дружно глазки. </a:t>
            </a:r>
          </a:p>
          <a:p>
            <a:r>
              <a:rPr lang="ru-RU" dirty="0" smtClean="0"/>
              <a:t>Раз, два, три мир волшебный к нам приди! Открываем дружно глазки.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Первый город, в который мы попали – </a:t>
            </a:r>
            <a:r>
              <a:rPr lang="ru-RU" b="1" dirty="0" smtClean="0"/>
              <a:t>это город Ударных музыкальных инструментов</a:t>
            </a:r>
            <a:r>
              <a:rPr lang="ru-RU" dirty="0" smtClean="0"/>
              <a:t>. В этом городе живут: , тарелки, колокольчики, ксилофон, треугольник, малые и большие барабаны, литавры. Ударные это потому, что звук из них извлекается с помощью удара.</a:t>
            </a:r>
          </a:p>
          <a:p>
            <a:r>
              <a:rPr lang="ru-RU" dirty="0" smtClean="0"/>
              <a:t>Ударные инструменты одни из самых древних. Первый прообраз ударного инструмента появился, когда первобытные люди, ударяя камнем о камень, создавали некое подобие ритма для ритуальных танцев или просто в повседневных бытовых заботах (дробление орехов, помол зерна и т.п.).</a:t>
            </a:r>
          </a:p>
          <a:p>
            <a:r>
              <a:rPr lang="ru-RU" dirty="0" smtClean="0"/>
              <a:t>Показ картинок с пояснением и музыкальным сопровождением:</a:t>
            </a:r>
          </a:p>
          <a:p>
            <a:r>
              <a:rPr lang="ru-RU" dirty="0" smtClean="0"/>
              <a:t>1)Литавры (похожи на котёл, но суп в них не сваришь)</a:t>
            </a:r>
          </a:p>
          <a:p>
            <a:r>
              <a:rPr lang="ru-RU" dirty="0" smtClean="0"/>
              <a:t>2)Ксилофон(</a:t>
            </a:r>
            <a:r>
              <a:rPr lang="ru-RU" dirty="0" smtClean="0">
                <a:cs typeface="Arial" pitchFamily="34" charset="0"/>
              </a:rPr>
              <a:t>Ксилофон состоит из двух рядов деревянных брусков, уложенных как клавиши пианино. При ударе по брускам твердыми битами, ксилофон издает светлый и проникающий звук. Более мягкие биты делают звук более нежным. Звенящие ноты ксилофона являются ярким дополнением к секции ударных, но ксилофон также может звучать зловеще и ужасающе)</a:t>
            </a:r>
          </a:p>
          <a:p>
            <a:r>
              <a:rPr lang="ru-RU" dirty="0" smtClean="0">
                <a:cs typeface="Arial" pitchFamily="34" charset="0"/>
              </a:rPr>
              <a:t>3)Тарелки (по ним стучат они не бьются, а лишь немножечко смеются)</a:t>
            </a:r>
          </a:p>
          <a:p>
            <a:r>
              <a:rPr lang="ru-RU" dirty="0" smtClean="0">
                <a:cs typeface="Arial" pitchFamily="34" charset="0"/>
              </a:rPr>
              <a:t>4)Барабан (Что за шум, что за гром? Бом да бом.)</a:t>
            </a:r>
          </a:p>
          <a:p>
            <a:endParaRPr lang="ru-RU" sz="13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31146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43042" y="1500174"/>
            <a:ext cx="2043116" cy="20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Заголовок 28"/>
          <p:cNvSpPr>
            <a:spLocks noGrp="1"/>
          </p:cNvSpPr>
          <p:nvPr>
            <p:ph type="title" idx="4294967295"/>
          </p:nvPr>
        </p:nvSpPr>
        <p:spPr>
          <a:xfrm>
            <a:off x="1071538" y="714356"/>
            <a:ext cx="4929222" cy="10715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Ударные музыкальные инструменты</a:t>
            </a:r>
            <a:endParaRPr lang="ru-RU" sz="1800" dirty="0">
              <a:latin typeface="+mn-l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643314"/>
            <a:ext cx="3071834" cy="20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 b="21711"/>
          <a:stretch>
            <a:fillRect/>
          </a:stretch>
        </p:blipFill>
        <p:spPr bwMode="auto">
          <a:xfrm>
            <a:off x="4500562" y="3286124"/>
            <a:ext cx="3714776" cy="26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1000108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Играют Мария и Матвей </a:t>
            </a:r>
            <a:r>
              <a:rPr lang="ru-RU" dirty="0" err="1" smtClean="0"/>
              <a:t>Харибегашвили</a:t>
            </a:r>
            <a:endParaRPr lang="ru-RU" dirty="0" smtClean="0"/>
          </a:p>
          <a:p>
            <a:pPr algn="ctr"/>
            <a:r>
              <a:rPr lang="ru-RU" dirty="0" smtClean="0"/>
              <a:t>(учащиеся школы № 572 г.Москва)</a:t>
            </a:r>
          </a:p>
          <a:p>
            <a:pPr algn="ctr"/>
            <a:r>
              <a:rPr lang="ru-RU" dirty="0" smtClean="0"/>
              <a:t>На национальных грузинских барабанах «доли»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фото муз занятия\P10300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44929" b="28213"/>
          <a:stretch>
            <a:fillRect/>
          </a:stretch>
        </p:blipFill>
        <p:spPr bwMode="auto">
          <a:xfrm>
            <a:off x="1928794" y="2086670"/>
            <a:ext cx="5500726" cy="441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sz="half" idx="4294967295"/>
          </p:nvPr>
        </p:nvSpPr>
        <p:spPr>
          <a:xfrm>
            <a:off x="785786" y="785794"/>
            <a:ext cx="7715304" cy="5572164"/>
          </a:xfrm>
        </p:spPr>
        <p:txBody>
          <a:bodyPr>
            <a:noAutofit/>
          </a:bodyPr>
          <a:lstStyle/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Второй город, в который мы с вами попали - </a:t>
            </a:r>
            <a:r>
              <a:rPr lang="ru-RU" sz="1400" b="1" dirty="0" smtClean="0">
                <a:solidFill>
                  <a:schemeClr val="tx1"/>
                </a:solidFill>
              </a:rPr>
              <a:t>это город Клавишных музыкальных </a:t>
            </a:r>
          </a:p>
          <a:p>
            <a:pPr algn="l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инструментов. </a:t>
            </a:r>
            <a:r>
              <a:rPr lang="ru-RU" sz="1400" dirty="0" smtClean="0">
                <a:solidFill>
                  <a:schemeClr val="tx1"/>
                </a:solidFill>
              </a:rPr>
              <a:t>В этом городе живут пианино и рояль.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Назвали их клавишными, потому что у них есть клавиши. Когда нажимаешь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клавишу, внутри инструмента молоточек ударяет по струне. </a:t>
            </a:r>
            <a:r>
              <a:rPr lang="ru-RU" sz="1400" dirty="0" err="1" smtClean="0">
                <a:solidFill>
                  <a:schemeClr val="tx1"/>
                </a:solidFill>
              </a:rPr>
              <a:t>Клавишно</a:t>
            </a:r>
            <a:r>
              <a:rPr lang="ru-RU" sz="1400" dirty="0" smtClean="0">
                <a:solidFill>
                  <a:schemeClr val="tx1"/>
                </a:solidFill>
              </a:rPr>
              <a:t> -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ударный инструмент – челеста. 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Челеста (</a:t>
            </a:r>
            <a:r>
              <a:rPr lang="ru-RU" sz="1400" dirty="0" err="1" smtClean="0">
                <a:solidFill>
                  <a:schemeClr val="tx1"/>
                </a:solidFill>
              </a:rPr>
              <a:t>целеста</a:t>
            </a:r>
            <a:r>
              <a:rPr lang="ru-RU" sz="1400" dirty="0" smtClean="0">
                <a:solidFill>
                  <a:schemeClr val="tx1"/>
                </a:solidFill>
              </a:rPr>
              <a:t>) (от </a:t>
            </a:r>
            <a:r>
              <a:rPr lang="ru-RU" sz="1400" dirty="0" err="1" smtClean="0">
                <a:solidFill>
                  <a:schemeClr val="tx1"/>
                </a:solidFill>
              </a:rPr>
              <a:t>итал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celeste</a:t>
            </a:r>
            <a:r>
              <a:rPr lang="ru-RU" sz="1400" dirty="0" smtClean="0">
                <a:solidFill>
                  <a:schemeClr val="tx1"/>
                </a:solidFill>
              </a:rPr>
              <a:t> — небесный) — небольшой клавишный 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ударный музыкальный инструмент, похожий на пианино, звучащий 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наподобие колокольчиков.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Звук извлекается молоточками, приводимыми в движение клавишами. 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Молоточки ударяют по стальным пластинкам, укрепленным на деревянных 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резонаторах.</a:t>
            </a:r>
          </a:p>
          <a:p>
            <a:pPr algn="l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Рояль –</a:t>
            </a:r>
            <a:r>
              <a:rPr lang="ru-RU" sz="1400" dirty="0" smtClean="0">
                <a:solidFill>
                  <a:schemeClr val="tx1"/>
                </a:solidFill>
              </a:rPr>
              <a:t> Посмотрите у рояля крышка есть, и есть педали,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На спине крыло большое, словно парус над волною.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Много чёрных, белых клавиш – сразу все не сосчитаешь!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Фортепьяно (форте – громко, пьяно – тихо)</a:t>
            </a:r>
          </a:p>
          <a:p>
            <a:pPr>
              <a:buNone/>
            </a:pPr>
            <a:r>
              <a:rPr lang="ru-RU" sz="1400" b="1" dirty="0" err="1" smtClean="0"/>
              <a:t>Аккордео́н</a:t>
            </a:r>
            <a:r>
              <a:rPr lang="ru-RU" sz="1400" b="1" dirty="0" smtClean="0"/>
              <a:t> </a:t>
            </a:r>
            <a:r>
              <a:rPr lang="ru-RU" sz="1400" dirty="0" smtClean="0"/>
              <a:t>(от фр. </a:t>
            </a:r>
            <a:r>
              <a:rPr lang="ru-RU" sz="1400" dirty="0" err="1" smtClean="0"/>
              <a:t>accordéon</a:t>
            </a:r>
            <a:r>
              <a:rPr lang="ru-RU" sz="1400" dirty="0" smtClean="0"/>
              <a:t>) — </a:t>
            </a:r>
            <a:r>
              <a:rPr lang="ru-RU" sz="1400" dirty="0" smtClean="0"/>
              <a:t>На </a:t>
            </a:r>
            <a:r>
              <a:rPr lang="ru-RU" sz="1400" dirty="0" smtClean="0"/>
              <a:t>аккордеоне имеются и клавиши и кнопочки. Внутренняя часть </a:t>
            </a:r>
          </a:p>
          <a:p>
            <a:pPr>
              <a:buNone/>
            </a:pPr>
            <a:r>
              <a:rPr lang="ru-RU" sz="1400" dirty="0" smtClean="0"/>
              <a:t>аккордеона называется - меха. При растягивании и сжимании мехов появляется струя воздуха, за </a:t>
            </a:r>
          </a:p>
          <a:p>
            <a:pPr>
              <a:buNone/>
            </a:pPr>
            <a:r>
              <a:rPr lang="ru-RU" sz="1400" dirty="0" smtClean="0"/>
              <a:t>счет которого вибрируют пластинки. Нажимаются клавиши пластинок. Вибрация этих пластинок и </a:t>
            </a:r>
          </a:p>
          <a:p>
            <a:pPr>
              <a:buNone/>
            </a:pPr>
            <a:r>
              <a:rPr lang="ru-RU" sz="1400" dirty="0" smtClean="0"/>
              <a:t>производит звуки аккордеона.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86578" y="1571612"/>
            <a:ext cx="1550308" cy="182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876"/>
            <a:ext cx="1685517" cy="125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357818" y="5572140"/>
            <a:ext cx="3214710" cy="571504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latin typeface="+mn-lt"/>
              </a:rPr>
              <a:t>Играет ученик школы №1477 г.Москва</a:t>
            </a:r>
            <a:br>
              <a:rPr lang="ru-RU" sz="1400" b="0" dirty="0" smtClean="0">
                <a:latin typeface="+mn-lt"/>
              </a:rPr>
            </a:br>
            <a:r>
              <a:rPr lang="ru-RU" sz="1400" b="0" dirty="0" smtClean="0">
                <a:latin typeface="+mn-lt"/>
              </a:rPr>
              <a:t>Колесников Никита (гитара)</a:t>
            </a:r>
            <a:endParaRPr lang="ru-RU" sz="1400" b="0" dirty="0">
              <a:latin typeface="+mn-lt"/>
            </a:endParaRPr>
          </a:p>
        </p:txBody>
      </p:sp>
      <p:pic>
        <p:nvPicPr>
          <p:cNvPr id="3074" name="Picture 2" descr="C:\Documents and Settings\Администратор\Рабочий стол\фото муз занятия\P1030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15074" y="1000108"/>
            <a:ext cx="1553980" cy="2054221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7224" y="1000108"/>
            <a:ext cx="4857784" cy="5126055"/>
          </a:xfrm>
        </p:spPr>
        <p:txBody>
          <a:bodyPr>
            <a:noAutofit/>
          </a:bodyPr>
          <a:lstStyle/>
          <a:p>
            <a:r>
              <a:rPr lang="ru-RU" sz="1400" dirty="0" smtClean="0"/>
              <a:t>Отправляемся в следующий город – это город </a:t>
            </a:r>
            <a:r>
              <a:rPr lang="ru-RU" sz="1400" b="1" dirty="0" smtClean="0"/>
              <a:t>Струнных музыкальных инструментов</a:t>
            </a:r>
            <a:r>
              <a:rPr lang="ru-RU" sz="1400" dirty="0" smtClean="0"/>
              <a:t>. В этом городе живут инструменты которые имеют струны. </a:t>
            </a:r>
            <a:r>
              <a:rPr lang="ru-RU" sz="1400" dirty="0" err="1" smtClean="0"/>
              <a:t>Давным</a:t>
            </a:r>
            <a:r>
              <a:rPr lang="ru-RU" sz="1400" dirty="0" smtClean="0"/>
              <a:t> – давно наши предки на охоте стреляли из лука: натягивали тетиву и пускали стрелу. Однажды они услышали, что тетива очень звонко поёт. Так появились струны. Посмотрите как красива и изящна скрипка. Отверстия на верхней доске называют эфы – это душа скрипки. К корпусу прикреплён гриф, который заканчивается завитком. На гриф натянуты струны. Звучание скрипки зависит от смычка, который состоит из древка и трости, на который натянут конский волос.</a:t>
            </a:r>
          </a:p>
          <a:p>
            <a:r>
              <a:rPr lang="ru-RU" b="1" dirty="0" smtClean="0"/>
              <a:t>Скрипка</a:t>
            </a:r>
            <a:endParaRPr lang="ru-RU" sz="1400" b="1" dirty="0" smtClean="0"/>
          </a:p>
          <a:p>
            <a:r>
              <a:rPr lang="ru-RU" sz="1400" dirty="0" smtClean="0"/>
              <a:t>У скрипки голос звонкий, четыре струнки тонких,</a:t>
            </a:r>
          </a:p>
          <a:p>
            <a:r>
              <a:rPr lang="ru-RU" sz="1400" dirty="0" smtClean="0"/>
              <a:t>По ним смычок гуляет и звуки извлекает.</a:t>
            </a:r>
          </a:p>
          <a:p>
            <a:r>
              <a:rPr lang="ru-RU" sz="1400" b="1" i="1" dirty="0" smtClean="0"/>
              <a:t>Струнно-щипковые музыкальные инструменты:</a:t>
            </a:r>
          </a:p>
          <a:p>
            <a:r>
              <a:rPr lang="ru-RU" sz="1400" dirty="0" smtClean="0"/>
              <a:t>Шесть струн у гитары, у балалайки только три.</a:t>
            </a:r>
          </a:p>
          <a:p>
            <a:r>
              <a:rPr lang="ru-RU" sz="1400" dirty="0" err="1" smtClean="0"/>
              <a:t>Щипково</a:t>
            </a:r>
            <a:r>
              <a:rPr lang="ru-RU" sz="1400" dirty="0" smtClean="0"/>
              <a:t>– струнными зовутся и та, и эта посмотри:</a:t>
            </a:r>
          </a:p>
          <a:p>
            <a:r>
              <a:rPr lang="ru-RU" sz="1400" dirty="0" smtClean="0"/>
              <a:t>Чтобы струна вдруг зазвучала щипни её ты для начала.</a:t>
            </a:r>
          </a:p>
          <a:p>
            <a:r>
              <a:rPr lang="ru-RU" sz="1400" b="1" dirty="0" smtClean="0"/>
              <a:t>Арфа</a:t>
            </a:r>
          </a:p>
          <a:p>
            <a:r>
              <a:rPr lang="ru-RU" sz="1400" dirty="0" smtClean="0"/>
              <a:t>У арфы струн ужасно много, капризна арфа-недотрога.</a:t>
            </a:r>
          </a:p>
          <a:p>
            <a:r>
              <a:rPr lang="ru-RU" sz="1400" dirty="0" smtClean="0"/>
              <a:t>Чтобы мелодию сыграть, все струны надо перебрать.</a:t>
            </a:r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715008" y="3071811"/>
            <a:ext cx="2643186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Играет воспитанник группы №6</a:t>
            </a:r>
          </a:p>
          <a:p>
            <a:pPr>
              <a:buNone/>
            </a:pPr>
            <a:r>
              <a:rPr lang="ru-RU" sz="1400" dirty="0" smtClean="0"/>
              <a:t>Терентьев Филипп (домра)</a:t>
            </a:r>
            <a:endParaRPr lang="ru-RU" sz="1400" dirty="0"/>
          </a:p>
        </p:txBody>
      </p:sp>
      <p:pic>
        <p:nvPicPr>
          <p:cNvPr id="3075" name="Picture 3" descr="C:\Documents and Settings\Администратор\Рабочий стол\фото муз занятия\P103005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86446" y="3786190"/>
            <a:ext cx="2333583" cy="174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00562" y="3643314"/>
            <a:ext cx="1500198" cy="34609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+mn-lt"/>
              </a:rPr>
              <a:t>гобой</a:t>
            </a:r>
            <a:endParaRPr lang="ru-RU" sz="14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3568726" cy="1571636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Следующий город –  </a:t>
            </a:r>
            <a:r>
              <a:rPr lang="ru-RU" sz="1400" dirty="0" err="1" smtClean="0"/>
              <a:t>город</a:t>
            </a:r>
            <a:r>
              <a:rPr lang="ru-RU" sz="1400" dirty="0" smtClean="0"/>
              <a:t>   Духовых музыкальных инструментов</a:t>
            </a:r>
            <a:r>
              <a:rPr lang="ru-RU" sz="1400" b="0" dirty="0" smtClean="0"/>
              <a:t>. В этом городе живут: труба, флейта, кларнет, саксофон. Как вы думаете, почему эти инструменты называют духовыми? (Потому, что в них нужно дуть). Воздух заставляет звучать эти инструменты. </a:t>
            </a:r>
            <a:endParaRPr lang="ru-RU" sz="1400" b="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428867"/>
            <a:ext cx="4040188" cy="369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/>
              <a:t>Саксофон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785794"/>
            <a:ext cx="4041775" cy="639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0" dirty="0" smtClean="0"/>
              <a:t>Валторна</a:t>
            </a:r>
            <a:endParaRPr lang="ru-RU" sz="1400" b="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857364"/>
            <a:ext cx="3418085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786057"/>
            <a:ext cx="2725924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357694"/>
            <a:ext cx="2677293" cy="11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931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Музыкально-познавательный досуг «Музыкальная гостиная»</vt:lpstr>
      <vt:lpstr>Цель: Знакомство с группами музыкальных инструментов: ударные, струнные, клавишные, духовые.</vt:lpstr>
      <vt:lpstr>Преемственность детского сада и школы. Взаимодействие с семьёй.</vt:lpstr>
      <vt:lpstr>Слайд 4</vt:lpstr>
      <vt:lpstr>Ударные музыкальные инструменты</vt:lpstr>
      <vt:lpstr>Слайд 6</vt:lpstr>
      <vt:lpstr>Слайд 7</vt:lpstr>
      <vt:lpstr>Играет ученик школы №1477 г.Москва Колесников Никита (гитара)</vt:lpstr>
      <vt:lpstr>гобой</vt:lpstr>
      <vt:lpstr>Ребята самый большой оркестр – это симфонический оркестр. Посмотрите как в нём располагаются инструменты. А управляет оркестром дирижёр. Волшебная палочка дирижёра называется – баттута. (слушание звучания симфонического оркестра)</vt:lpstr>
      <vt:lpstr>Ребята, а на каких музыкальных инструментах вы играете в детском саду? (дети отвечают) Сейчас я приглашаю вас на танец с ложками « Из по дуба, из под вяза.»(дети танцуют) Но мы с вами ещё умеем и играть на музыкальных инструментах. (Игра на ложках и треугольнике) Выходите, покажите какие вы виртуозы. Молодцы, как здорово и задорно вы сыграли.</vt:lpstr>
      <vt:lpstr> А сейчас вашему вниманию я предлагаю музыкально - инструментальную викторину. (Подведение итога работы по лексической теме)  ♫ Это оружие, по мнению историков, служило нашим далёким предкам немудрёным музыкальным инструментом. Что это за ручное оружие? (Лук.)  ♫ Игрой на каком щипковом инструменте сопровождали своё пение сказители былин? (На гуслях.) ♫ Какой древнерусский струнный щипковый музыкальный инструмент в 16-17 вв. использовался скоморохами? (Домра.) ♫ Назовите музыкальный инструмент, название которого происходит от слова «аккорд»? (Аккордеон. Другие инструменты мучаются, пока по звукам аккорд соберут, а у него аккорды под боком готовенькие - какие хотите. Нажал кнопку - аккорд, другую - ещё аккорд.)  ♫ Название каких струнных смычковых инструментов напоминает о красивых цветах? (Виолончель, виола. У итальянцев виола - это фиалка, анютины глазки.) ♫ Как называется фортепиано с горизонтально расположенными струнами? (Рояль.)  ♫ Каких клавиш у рояля больше: чёрных или белых? (Белых.)  ♫ Как называется ножной рычаг в автомобиле и музыкальных инструментах? (Педаль.) ♫ Название какого музыкального инструмента в переводе с итальянского означает «громко-тихо»? (Фортепьяно.)   </vt:lpstr>
      <vt:lpstr>♫ У челесты такие же, как у пианино, клавиши, но внутри у неё вместо струн... Что же? (Металлические пластинки. А иногда эти пластинки бывают стеклянными. Молоточки ударяют по ним, и пластинки звенят прозрачно и тоненько.) ♫ Из какого природного материала изготовлены звучащие брусочки ксилофона? (Из дерева.) ♫ К какой группе народных инструментов относятся ложки? (Ударные.) ♫ Трость смычка изготавливается из дерева или металла? (Из дерева.) ♫ Какой многострунный щипковый инструмент самый большой в симфоническом оркестре? (Арфа.) ♫ Сколько струн у арфы? (46.) ♫ На каком струнно-смычковом инструменте играют только сидя? (Виолончель.) ♫ Какой музыкальный инструмент в России зовут «подругой семиструнной»? (Гитару.)      </vt:lpstr>
      <vt:lpstr>Ребята наша музыкальная гостиная подошла к концу. Большое спасибо за активное участие.  Желаю вам в дальнейшем стать великими музыкантами. Любить музыку.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79</cp:revision>
  <dcterms:modified xsi:type="dcterms:W3CDTF">2013-02-19T12:22:15Z</dcterms:modified>
</cp:coreProperties>
</file>