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94" r:id="rId3"/>
    <p:sldId id="258" r:id="rId4"/>
    <p:sldId id="257" r:id="rId5"/>
    <p:sldId id="287" r:id="rId6"/>
    <p:sldId id="259" r:id="rId7"/>
    <p:sldId id="274" r:id="rId8"/>
    <p:sldId id="291" r:id="rId9"/>
    <p:sldId id="290" r:id="rId10"/>
    <p:sldId id="272" r:id="rId11"/>
    <p:sldId id="263" r:id="rId12"/>
    <p:sldId id="265" r:id="rId13"/>
    <p:sldId id="266" r:id="rId14"/>
    <p:sldId id="271" r:id="rId15"/>
    <p:sldId id="268" r:id="rId16"/>
    <p:sldId id="273" r:id="rId17"/>
    <p:sldId id="275" r:id="rId18"/>
    <p:sldId id="292" r:id="rId19"/>
    <p:sldId id="293" r:id="rId20"/>
    <p:sldId id="276" r:id="rId21"/>
    <p:sldId id="277" r:id="rId22"/>
    <p:sldId id="278" r:id="rId23"/>
    <p:sldId id="270" r:id="rId24"/>
    <p:sldId id="28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хозяин" initials="х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217" autoAdjust="0"/>
    <p:restoredTop sz="94660"/>
  </p:normalViewPr>
  <p:slideViewPr>
    <p:cSldViewPr>
      <p:cViewPr varScale="1">
        <p:scale>
          <a:sx n="69" d="100"/>
          <a:sy n="69" d="100"/>
        </p:scale>
        <p:origin x="-1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70605-7BD7-47FA-BDA3-7715B08E0DF8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FC2D0-9531-4390-9D45-C286F05CE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D6C5E-0C2C-49C5-B3D4-D0C97823BD66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8C741-3553-483F-B302-55C86D1DD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DDD54-F7A0-4938-854E-3872EA3508AC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A0B2E-F1FE-464F-B796-544CFE108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F568-61B0-4573-8108-9439F8884150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66830-FCD8-43E2-AC73-F447037BC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741C8-57C3-4C67-B77F-DB3A96E37A6D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78D34-6C7B-4F68-AB58-D90D4FECB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F46FC-690D-4105-9438-B76D1C7F221B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A68BB-393B-4F2D-9304-20B6FCB4B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01F15-3A18-4260-9FA2-3D5C864762FE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601D-CBD5-47EE-927E-BDE717B17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1F879-01D1-4BC1-B28C-99836C55F781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DE8E1-9D58-4E9C-AF71-89506CE6E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C09C0-7F52-411C-B85B-ADD722558E36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49826-0980-4670-B57E-0AEA8ABEF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DEC82-F532-4DB1-9AB2-5BEC8B8AA31D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E63E-A16D-4966-91D4-29FB191A3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F6B45-1971-409C-90FA-1A4E8C0E650B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6F142-501A-4860-A5B4-D204C9868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130897-CC1C-4F4F-A2E5-9B25A1348BF2}" type="datetimeFigureOut">
              <a:rPr lang="ru-RU"/>
              <a:pPr>
                <a:defRPr/>
              </a:pPr>
              <a:t>09.04.2013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63CC99-770B-4227-B3F8-1A8D58291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428736"/>
            <a:ext cx="7099196" cy="2571768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>
                <a:solidFill>
                  <a:srgbClr val="C00000"/>
                </a:solidFill>
                <a:effectLst/>
              </a:rPr>
              <a:t>Игры и упражнения</a:t>
            </a:r>
            <a:r>
              <a:rPr lang="ru-RU" sz="3600">
                <a:solidFill>
                  <a:srgbClr val="C00000"/>
                </a:solidFill>
                <a:effectLst/>
              </a:rPr>
              <a:t/>
            </a:r>
            <a:br>
              <a:rPr lang="ru-RU" sz="3600">
                <a:solidFill>
                  <a:srgbClr val="C00000"/>
                </a:solidFill>
                <a:effectLst/>
              </a:rPr>
            </a:br>
            <a:r>
              <a:rPr lang="ru-RU" sz="3600" i="1" smtClean="0">
                <a:solidFill>
                  <a:srgbClr val="C00000"/>
                </a:solidFill>
                <a:effectLst/>
              </a:rPr>
              <a:t>для</a:t>
            </a:r>
            <a:r>
              <a:rPr lang="ru-RU" sz="3600" i="1" smtClean="0">
                <a:solidFill>
                  <a:srgbClr val="C00000"/>
                </a:solidFill>
                <a:effectLst/>
              </a:rPr>
              <a:t> </a:t>
            </a:r>
            <a:r>
              <a:rPr lang="ru-RU" sz="3600" i="1" dirty="0">
                <a:solidFill>
                  <a:srgbClr val="C00000"/>
                </a:solidFill>
                <a:effectLst/>
              </a:rPr>
              <a:t>развитие</a:t>
            </a:r>
            <a:r>
              <a:rPr lang="ru-RU" sz="3600" dirty="0">
                <a:solidFill>
                  <a:srgbClr val="C00000"/>
                </a:solidFill>
                <a:effectLst/>
              </a:rPr>
              <a:t/>
            </a:r>
            <a:br>
              <a:rPr lang="ru-RU" sz="3600" dirty="0">
                <a:solidFill>
                  <a:srgbClr val="C00000"/>
                </a:solidFill>
                <a:effectLst/>
              </a:rPr>
            </a:br>
            <a:r>
              <a:rPr lang="ru-RU" sz="3600" i="1" dirty="0">
                <a:solidFill>
                  <a:srgbClr val="C00000"/>
                </a:solidFill>
                <a:effectLst/>
              </a:rPr>
              <a:t>коммуникативных</a:t>
            </a:r>
            <a:r>
              <a:rPr lang="ru-RU" sz="3600" dirty="0">
                <a:solidFill>
                  <a:srgbClr val="C00000"/>
                </a:solidFill>
                <a:effectLst/>
              </a:rPr>
              <a:t/>
            </a:r>
            <a:br>
              <a:rPr lang="ru-RU" sz="3600" dirty="0">
                <a:solidFill>
                  <a:srgbClr val="C00000"/>
                </a:solidFill>
                <a:effectLst/>
              </a:rPr>
            </a:br>
            <a:r>
              <a:rPr lang="ru-RU" sz="3600" i="1">
                <a:solidFill>
                  <a:srgbClr val="C00000"/>
                </a:solidFill>
                <a:effectLst/>
              </a:rPr>
              <a:t>навыков </a:t>
            </a:r>
            <a:r>
              <a:rPr lang="ru-RU" sz="3600" i="1" smtClean="0">
                <a:solidFill>
                  <a:srgbClr val="C00000"/>
                </a:solidFill>
                <a:effectLst/>
              </a:rPr>
              <a:t> </a:t>
            </a:r>
            <a:r>
              <a:rPr lang="ru-RU" sz="3600" i="1" dirty="0">
                <a:solidFill>
                  <a:srgbClr val="C00000"/>
                </a:solidFill>
                <a:effectLst/>
              </a:rPr>
              <a:t>дошкольников.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785794"/>
            <a:ext cx="6565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Государственное бюджетное образовательное учреждение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детский  сад № 854  ЮАО г. Москвы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578645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Презентацию подготовила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учитель – логопед: </a:t>
            </a:r>
            <a:r>
              <a:rPr lang="ru-RU" dirty="0" err="1" smtClean="0">
                <a:solidFill>
                  <a:srgbClr val="C00000"/>
                </a:solidFill>
              </a:rPr>
              <a:t>Жучкова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Маргарита Николаевна. </a:t>
            </a:r>
          </a:p>
        </p:txBody>
      </p:sp>
      <p:pic>
        <p:nvPicPr>
          <p:cNvPr id="3074" name="Picture 2" descr="D:\Документы\МАРГАРИТА\логопункт\фото детей д.с\gor(7)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89784"/>
            <a:ext cx="2163090" cy="14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89784"/>
            <a:ext cx="378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7162" cy="1656184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Игра</a:t>
            </a:r>
            <a:r>
              <a:rPr lang="ru-RU" sz="2800" b="1" dirty="0">
                <a:solidFill>
                  <a:srgbClr val="C00000"/>
                </a:solidFill>
              </a:rPr>
              <a:t>, направленная на формирование навыка выражать негативные эмоции приемлемым способом.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571501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1520" y="1525315"/>
            <a:ext cx="4038600" cy="4749275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« Маленькое привидение» </a:t>
            </a:r>
            <a:r>
              <a:rPr lang="ru-RU" sz="1600" b="1" dirty="0" smtClean="0"/>
              <a:t>Содержание</a:t>
            </a:r>
            <a:r>
              <a:rPr lang="ru-RU" sz="1600" dirty="0"/>
              <a:t>: Взрослый говорит</a:t>
            </a:r>
            <a:r>
              <a:rPr lang="ru-RU" sz="1600" dirty="0" smtClean="0"/>
              <a:t>: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« </a:t>
            </a:r>
            <a:r>
              <a:rPr lang="ru-RU" sz="1600" dirty="0" smtClean="0"/>
              <a:t>Ребята, </a:t>
            </a:r>
            <a:r>
              <a:rPr lang="ru-RU" sz="1600" dirty="0"/>
              <a:t>сейчас мы будем играть роль маленьких добрых привидений .Нам захотелось немного </a:t>
            </a:r>
            <a:r>
              <a:rPr lang="ru-RU" sz="1600" dirty="0" err="1" smtClean="0"/>
              <a:t>похулиганить</a:t>
            </a:r>
            <a:r>
              <a:rPr lang="ru-RU" sz="1600" dirty="0" smtClean="0"/>
              <a:t> </a:t>
            </a:r>
            <a:r>
              <a:rPr lang="ru-RU" sz="1600" dirty="0"/>
              <a:t>и слегка напугать друг друга. По моему хлопку вы будете руками делать вот такое движение( взрослый приподнимает согнутые в локтях руки, пальцы растопырены) и произносит страшным голосом звук « У». Если я буду тихо хлопать, вы будете тихо произносить звук «У», если я буду громко хлопать, вы будете пугать </a:t>
            </a:r>
            <a:r>
              <a:rPr lang="ru-RU" sz="1600" dirty="0" smtClean="0"/>
              <a:t>громко. Но </a:t>
            </a:r>
            <a:r>
              <a:rPr lang="ru-RU" sz="1600" dirty="0"/>
              <a:t>помните, что мы добрые привидения и хотим только слегка пошутить» Затем взрослый хлопает в ладоши.</a:t>
            </a:r>
          </a:p>
          <a:p>
            <a:endParaRPr lang="ru-RU" sz="1100" dirty="0"/>
          </a:p>
        </p:txBody>
      </p:sp>
      <p:pic>
        <p:nvPicPr>
          <p:cNvPr id="9218" name="Picture 2" descr="D:\Документы\МАРГАРИТА\логопункт\фото детей д.с\gor(22)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324635" cy="32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838340" cy="1822660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200" b="1" dirty="0" smtClean="0">
                <a:solidFill>
                  <a:srgbClr val="C00000"/>
                </a:solidFill>
              </a:rPr>
              <a:t>Игра на развитие навыков волевой регуляции.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900" dirty="0" smtClean="0"/>
              <a:t>            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340768"/>
            <a:ext cx="31683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Замри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» 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b="1" dirty="0"/>
              <a:t>Содержание</a:t>
            </a:r>
            <a:r>
              <a:rPr lang="ru-RU" sz="2000" dirty="0"/>
              <a:t>: Дети прыгают в такт </a:t>
            </a:r>
            <a:r>
              <a:rPr lang="ru-RU" sz="2000" dirty="0" smtClean="0"/>
              <a:t>музыке</a:t>
            </a:r>
          </a:p>
          <a:p>
            <a:r>
              <a:rPr lang="ru-RU" sz="2000" dirty="0" smtClean="0"/>
              <a:t>( </a:t>
            </a:r>
            <a:r>
              <a:rPr lang="ru-RU" sz="2000" dirty="0"/>
              <a:t>ноги вместе – в стороны, сопровождая прыжки хлопками над головой и по бёдрам) Внезапно музыка обрывается. Играющие должны застыть в позе, в которой их застала пауза. Если кому </a:t>
            </a:r>
            <a:r>
              <a:rPr lang="ru-RU" sz="2000" dirty="0" smtClean="0"/>
              <a:t>- то </a:t>
            </a:r>
            <a:r>
              <a:rPr lang="ru-RU" sz="2000" dirty="0"/>
              <a:t>из участников не удалось, он выбывает из игры. Играют до тех пор </a:t>
            </a:r>
            <a:r>
              <a:rPr lang="ru-RU" sz="2000" dirty="0" smtClean="0"/>
              <a:t>,пока </a:t>
            </a:r>
            <a:r>
              <a:rPr lang="ru-RU" sz="2000" dirty="0"/>
              <a:t>останется лишь один участник.</a:t>
            </a:r>
          </a:p>
        </p:txBody>
      </p:sp>
      <p:pic>
        <p:nvPicPr>
          <p:cNvPr id="1026" name="Picture 2" descr="D:\Документы\МАРГАРИТА\логопункт\фото детей д.с\DSC02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510000" cy="46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Игра, </a:t>
            </a:r>
            <a:r>
              <a:rPr lang="ru-RU" sz="3200" b="1" dirty="0">
                <a:solidFill>
                  <a:srgbClr val="C00000"/>
                </a:solidFill>
              </a:rPr>
              <a:t>направленная на развитие умения различать эмоциональное </a:t>
            </a:r>
            <a:r>
              <a:rPr lang="ru-RU" sz="3200" b="1" dirty="0" smtClean="0">
                <a:solidFill>
                  <a:srgbClr val="C00000"/>
                </a:solidFill>
              </a:rPr>
              <a:t>состояние.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Зеркало» 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4082752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/>
              <a:t>Содержание</a:t>
            </a:r>
            <a:r>
              <a:rPr lang="ru-RU" sz="1800" b="1" dirty="0"/>
              <a:t>: </a:t>
            </a:r>
            <a:r>
              <a:rPr lang="ru-RU" sz="1800" dirty="0"/>
              <a:t>Детям предлагается </a:t>
            </a:r>
            <a:r>
              <a:rPr lang="ru-RU" sz="1800" dirty="0" smtClean="0"/>
              <a:t>представить</a:t>
            </a:r>
            <a:r>
              <a:rPr lang="ru-RU" sz="1800" dirty="0"/>
              <a:t>, что они пришли в магазин зеркал. Одна половина группы </a:t>
            </a:r>
            <a:r>
              <a:rPr lang="ru-RU" sz="1800" dirty="0" smtClean="0"/>
              <a:t>- зеркала</a:t>
            </a:r>
            <a:r>
              <a:rPr lang="ru-RU" sz="1800" dirty="0"/>
              <a:t>, другая </a:t>
            </a:r>
            <a:r>
              <a:rPr lang="ru-RU" sz="1800" dirty="0" err="1" smtClean="0"/>
              <a:t>р</a:t>
            </a:r>
            <a:r>
              <a:rPr lang="ru-RU" sz="1800" dirty="0" smtClean="0"/>
              <a:t>- </a:t>
            </a:r>
            <a:r>
              <a:rPr lang="ru-RU" sz="1800" dirty="0" err="1" smtClean="0"/>
              <a:t>азные</a:t>
            </a:r>
            <a:r>
              <a:rPr lang="ru-RU" sz="1800" dirty="0" smtClean="0"/>
              <a:t> </a:t>
            </a:r>
            <a:r>
              <a:rPr lang="ru-RU" sz="1800" dirty="0"/>
              <a:t>зверюшки. Зверюшки ходят мимо зеркал, прыгают, строят рожицы, а зеркала должны точно отражать движения и эмоциональное состояние зверюшек.</a:t>
            </a:r>
          </a:p>
          <a:p>
            <a:pPr marL="0" indent="0">
              <a:buNone/>
            </a:pPr>
            <a:r>
              <a:rPr lang="ru-RU" sz="1800" dirty="0"/>
              <a:t>После игры взрослый обсуждает с детьми, какое настроение приходилось отображать зеркалу чаще, в каких случаях было легче или труднее копировать образец.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Документы\МАРГАРИТА\логопункт\фото детей д.с\DSC022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42938" y="2940020"/>
            <a:ext cx="7929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Игры направленные </a:t>
            </a:r>
            <a:r>
              <a:rPr lang="ru-RU" sz="2800" b="1" dirty="0">
                <a:solidFill>
                  <a:srgbClr val="C00000"/>
                </a:solidFill>
              </a:rPr>
              <a:t>на взаимодействие отдельных объединений детей, сплачиванию детских коллективов.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« Хор животных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/>
              <a:t>Содержание:</a:t>
            </a:r>
            <a:r>
              <a:rPr lang="ru-RU" sz="1800" dirty="0"/>
              <a:t> Детям предлагается исполнение песенки «В лесу родилась ёлочка» не </a:t>
            </a:r>
            <a:r>
              <a:rPr lang="ru-RU" sz="1800" dirty="0" smtClean="0"/>
              <a:t>словами, а звуками </a:t>
            </a:r>
            <a:r>
              <a:rPr lang="ru-RU" sz="1800" dirty="0"/>
              <a:t>животных, изображённых на картинках. Начинают уточки: « Кря-кря-кря-кря! Продолжают коровки: «Му-му-</a:t>
            </a:r>
            <a:r>
              <a:rPr lang="ru-RU" sz="1800" dirty="0" err="1"/>
              <a:t>му-му</a:t>
            </a:r>
            <a:r>
              <a:rPr lang="ru-RU" sz="1800" dirty="0"/>
              <a:t>!». Затем можно </a:t>
            </a:r>
            <a:r>
              <a:rPr lang="ru-RU" sz="1800" dirty="0" smtClean="0"/>
              <a:t>подключиться </a:t>
            </a:r>
            <a:r>
              <a:rPr lang="ru-RU" sz="1800" dirty="0"/>
              <a:t>ведущему и гостям( родители, педагоги) поющими как котята: « Мяу-мяу-мяу!» Ведущий по очереди показывает на каждую из групп, она продолжает пение. Потом говорит: « Поём все вместе» и общий хор животных заканчивает песню.</a:t>
            </a:r>
          </a:p>
          <a:p>
            <a:pPr marL="0" indent="0">
              <a:buNone/>
            </a:pPr>
            <a:endParaRPr lang="ru-RU" sz="18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Документы\МАРГАРИТА\логопункт\фото детей д.с\gor(25)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119" y="2276872"/>
            <a:ext cx="4445000" cy="2959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754408"/>
          </a:xfrm>
        </p:spPr>
        <p:txBody>
          <a:bodyPr/>
          <a:lstStyle/>
          <a:p>
            <a:pPr algn="just" eaLnBrk="1" hangingPunct="1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          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«Радио» </a:t>
            </a:r>
            <a:endParaRPr lang="ru-RU" sz="2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238128" cy="4572000"/>
          </a:xfrm>
        </p:spPr>
        <p:txBody>
          <a:bodyPr/>
          <a:lstStyle/>
          <a:p>
            <a:r>
              <a:rPr lang="ru-RU" sz="1800" b="1" dirty="0"/>
              <a:t>Содержание</a:t>
            </a:r>
            <a:r>
              <a:rPr lang="ru-RU" sz="1800" dirty="0" smtClean="0"/>
              <a:t>: Дети </a:t>
            </a:r>
            <a:r>
              <a:rPr lang="ru-RU" sz="1800" dirty="0"/>
              <a:t>садятся в круг. Ведущий садится спиной к группе и объявляет: «Внимание, внимание! Потерялся ребёнок( подробно описывает кого-нибудь из группы участников- цвет волос, глаз. Рост. Одежду...) пусть он подойдёт к диктору». Дети внимательно смотрят друг на друга. Они должны определить, о ком идёт речь, и назвать  имя этого ребёнка. В роли диктора радио может побыть каждый желающий.</a:t>
            </a:r>
          </a:p>
          <a:p>
            <a:endParaRPr lang="ru-RU" dirty="0"/>
          </a:p>
        </p:txBody>
      </p:sp>
      <p:sp>
        <p:nvSpPr>
          <p:cNvPr id="24578" name="Текс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2000" b="0" dirty="0" smtClean="0">
                <a:solidFill>
                  <a:schemeClr val="tx1"/>
                </a:solidFill>
              </a:rPr>
              <a:t>        </a:t>
            </a:r>
          </a:p>
        </p:txBody>
      </p:sp>
      <p:pic>
        <p:nvPicPr>
          <p:cNvPr id="4098" name="Picture 2" descr="D:\Документы\МАРГАРИТА\логопункт\фото детей д.с\gor (11)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«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Числа»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b="1" dirty="0"/>
              <a:t>Содержание:</a:t>
            </a:r>
            <a:r>
              <a:rPr lang="ru-RU" sz="1800" dirty="0"/>
              <a:t> Дети свободно двигаются под весёлую музыку в разных направлениях. Ведущий громко называет </a:t>
            </a:r>
            <a:r>
              <a:rPr lang="ru-RU" sz="1800" dirty="0" smtClean="0"/>
              <a:t>число </a:t>
            </a:r>
            <a:r>
              <a:rPr lang="ru-RU" sz="1800" dirty="0"/>
              <a:t>дети должны </a:t>
            </a:r>
            <a:r>
              <a:rPr lang="ru-RU" sz="1800" dirty="0" smtClean="0"/>
              <a:t>объединиться </a:t>
            </a:r>
            <a:r>
              <a:rPr lang="ru-RU" sz="1800" dirty="0"/>
              <a:t>между собой, соответственно </a:t>
            </a:r>
            <a:r>
              <a:rPr lang="ru-RU" sz="1800" dirty="0" smtClean="0"/>
              <a:t>названному числу:. </a:t>
            </a:r>
            <a:r>
              <a:rPr lang="ru-RU" sz="1800" dirty="0"/>
              <a:t>2- парами, 3-тройками, 4-четвёрками. В конце игры ведущий произносит: « Все!». Дети встают в общий круг и берутся за руки.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Документы\МАРГАРИТА\логопункт\фото детей д.с\gor(1)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51852"/>
            <a:ext cx="5407725" cy="36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ru-RU" sz="2000" dirty="0" smtClean="0"/>
              <a:t>             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«Колпачки»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/>
              <a:t>Содержание: </a:t>
            </a:r>
            <a:r>
              <a:rPr lang="ru-RU" sz="2000" dirty="0"/>
              <a:t>Ведущий раздаёт участникам деревянные палочки и несколько колпачков из цветного картона. Дети должны передавать палочками колпачки друг другу ( по желанию и при этом говорить: « Здравствуйте», отвечать при приёме колпачка «Мне очень приятно», руками колпачки трогать запрещается.</a:t>
            </a:r>
          </a:p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21" y="6215082"/>
            <a:ext cx="363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378619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69269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Игра для создания положительного настроя и </a:t>
            </a:r>
            <a:r>
              <a:rPr lang="ru-RU" sz="2400" b="1" dirty="0" smtClean="0">
                <a:solidFill>
                  <a:srgbClr val="C00000"/>
                </a:solidFill>
              </a:rPr>
              <a:t>доброжелательного отношения </a:t>
            </a:r>
            <a:r>
              <a:rPr lang="ru-RU" sz="2400" b="1" dirty="0">
                <a:solidFill>
                  <a:srgbClr val="C00000"/>
                </a:solidFill>
              </a:rPr>
              <a:t>друг  к другу.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D:\Документы\МАРГАРИТА\логопункт\фото детей д.с\gor (2)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63" y="2276872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« Передай сигнал» </a:t>
            </a:r>
            <a:endParaRPr lang="ru-RU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 smtClean="0"/>
              <a:t>Содержание</a:t>
            </a:r>
            <a:r>
              <a:rPr lang="ru-RU" sz="1800" b="1" dirty="0"/>
              <a:t>:</a:t>
            </a:r>
            <a:r>
              <a:rPr lang="ru-RU" sz="1800" dirty="0"/>
              <a:t> Дети берутся за руки. Ведущий посылает сигнал стоящему рядом с ним ребёнку через пожатие руки, сигнал можно передавать влево и вправо</a:t>
            </a:r>
            <a:r>
              <a:rPr lang="ru-RU" sz="1800" dirty="0" smtClean="0"/>
              <a:t>, разговаривать </a:t>
            </a:r>
            <a:r>
              <a:rPr lang="ru-RU" sz="1800" dirty="0"/>
              <a:t>нельзя. Когда сигнал придёт снова к ведущему, он поднимает руку и сообщает о том, что сигнал получен. Затем предлагает детям передать сигнал с закрытыми глазами. Игра проводится 3-4 раза. Главное условие-общение без слов.</a:t>
            </a:r>
          </a:p>
          <a:p>
            <a:endParaRPr lang="ru-RU" sz="1800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5214950"/>
            <a:ext cx="184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2" name="Picture 2" descr="G:\фото коммуникация 2\IMG_04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17646" y="9358354"/>
            <a:ext cx="20138050" cy="540049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39552" y="620688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Игры </a:t>
            </a:r>
            <a:r>
              <a:rPr lang="ru-RU" sz="2800" b="1" dirty="0">
                <a:solidFill>
                  <a:srgbClr val="C00000"/>
                </a:solidFill>
              </a:rPr>
              <a:t>для  преодоления защитных барьеров, отгораживающих сверстников друг от друга.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171" name="Picture 3" descr="D:\Документы\МАРГАРИТА\логопункт\фото детей д.с\gor (5)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297" y="2175327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«Солнышко»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2000" b="1" dirty="0" smtClean="0"/>
              <a:t>«Содержание</a:t>
            </a:r>
            <a:r>
              <a:rPr lang="ru-RU" sz="2000" dirty="0"/>
              <a:t>: Ведущий ( </a:t>
            </a:r>
            <a:r>
              <a:rPr lang="ru-RU" sz="2000" dirty="0" smtClean="0"/>
              <a:t>взрослый) поднимает </a:t>
            </a:r>
            <a:r>
              <a:rPr lang="ru-RU" sz="2000" dirty="0"/>
              <a:t>вверх правую руку и предлагает всем опустить ладошку на его руку по кругу и громко сказать: «Здравствуйте!». Этот ритуал помогает настроить участников на игру и без особого труда построить их в круг.  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D:\Документы\МАРГАРИТА\логопункт\фото детей д.с\DSC02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48681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64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«Комплименты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b="1" dirty="0"/>
              <a:t>Содержание:</a:t>
            </a:r>
            <a:r>
              <a:rPr lang="ru-RU" sz="2000" dirty="0"/>
              <a:t> </a:t>
            </a:r>
            <a:r>
              <a:rPr lang="ru-RU" sz="2000" dirty="0" smtClean="0"/>
              <a:t>Правило: </a:t>
            </a:r>
            <a:r>
              <a:rPr lang="ru-RU" sz="2000" dirty="0"/>
              <a:t>не повторяться. Дети, глядя в глаза друг друга, желают соседу что-то хорошее, хвалят, обещают, восхищаются и передают фонарик( сердечко, солнышко, цветок) из рук в руки. Принимающий, кивает головой и говорит: «Спасибо. Мне очень приятно».   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D:\Документы\МАРГАРИТА\логопункт\фото детей д.с\DSC021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0000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971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Играя с детьми в коммуникативные игры, взрослые оказывают практическую помощь детям в социальной адаптации. Развивают средства невербальной коммуникации: мимику, пантомимику, жестикуляцию. Создают позитивное отношение к собственному телу и развивают способность управлять им. Развивают умение понимать друг друга, вникать в суть полученной информации. Учат определять эмоциональное состояние и отражать его с помощью выразительных движений и речи. Воспитывают доверительные отношения друг другу. Развивают невербальное воображение, образное мышление.      </a:t>
            </a:r>
            <a:endParaRPr lang="ru-RU" sz="2000" dirty="0"/>
          </a:p>
          <a:p>
            <a:pPr marL="0" indent="0">
              <a:buNone/>
            </a:pPr>
            <a:r>
              <a:rPr lang="ru-RU" sz="2000" b="1" dirty="0"/>
              <a:t> </a:t>
            </a:r>
            <a:endParaRPr lang="ru-RU" sz="2000" dirty="0"/>
          </a:p>
          <a:p>
            <a:endParaRPr lang="ru-RU" dirty="0"/>
          </a:p>
        </p:txBody>
      </p:sp>
      <p:pic>
        <p:nvPicPr>
          <p:cNvPr id="14338" name="Picture 2" descr="D:\Документы\МАРГАРИТА\логопункт\фото детей д.с\ver (1)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1890000" cy="25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:\Документы\МАРГАРИТА\логопункт\фото детей д.с\DSC021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0388"/>
            <a:ext cx="1890000" cy="25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400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48478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Коммуникативные игры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использовать 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самых  разнообразных формах работы с детьми:  на праздниках,  на развлечениях и при непосредственной  образовательной   деятельности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1403350" y="2276475"/>
            <a:ext cx="6408738" cy="4048125"/>
          </a:xfrm>
        </p:spPr>
        <p:txBody>
          <a:bodyPr/>
          <a:lstStyle/>
          <a:p>
            <a:endParaRPr lang="ru-RU" sz="2000" dirty="0" smtClean="0"/>
          </a:p>
        </p:txBody>
      </p:sp>
      <p:pic>
        <p:nvPicPr>
          <p:cNvPr id="8194" name="Picture 2" descr="D:\Документы\МАРГАРИТА\логопункт\фото детей д.с\gor (1)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5760000" cy="43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716088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Коммуникативные игры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успехом можно  использовать  для  совместных  игр-танцев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родителями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Это особенно  актуально  в  настоящее  время, поскольку  совместные праздники и развлечения  с родителями  стали  проводиться  повсеместно. На таких  праздниках  родители  не только гости  и зрители, но и активные  исполнители, принимающие  участие в различных танцах и играх  вместе с детьми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14678" y="635795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«Танцуем  с  мамой »</a:t>
            </a:r>
            <a:endParaRPr lang="ru-RU" dirty="0"/>
          </a:p>
        </p:txBody>
      </p:sp>
      <p:pic>
        <p:nvPicPr>
          <p:cNvPr id="6" name="Picture 2" descr="D:\Документы\МАРГАРИТА\логопункт\фото детей д.с\gor (8)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912" y="2492896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тот материал  может быть использован  на  праздниках, где  собраны  дети  разных  возрастов</a:t>
            </a:r>
          </a:p>
        </p:txBody>
      </p:sp>
      <p:pic>
        <p:nvPicPr>
          <p:cNvPr id="10242" name="Picture 2" descr="D:\Документы\МАРГАРИТА\логопункт\фото детей д.с\gor(7)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19063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Документы\МАРГАРИТА\логопункт\фото детей д.с\ver(2)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642" y="2342663"/>
            <a:ext cx="2959100" cy="335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2159521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 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ценность и  польза  коммуникативных  игр  очевидна.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 несложных, но веселых  и подвижных   играх дети  получают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радость от самого  процесса  движения  под  музыку, от того, что у них  всё получается, от возможности себя  выразить, проявить, получить приз. Все это  дает  прекрасный эффект  в  развитии  детей  и  не  нуждается  в каких-то  дополнительных  рекомендациях.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3996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D:\Документы\МАРГАРИТА\логопункт\фото детей д.с\ver(3)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47362"/>
            <a:ext cx="2220353" cy="32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Документы\МАРГАРИТА\логопункт\фото детей д.с\gor (1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27562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92985" y="883889"/>
            <a:ext cx="61436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С П А С И Б О    З А   </a:t>
            </a:r>
          </a:p>
          <a:p>
            <a:pPr algn="ctr"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 В Н И М А Н И Е!!!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 rot="10800000" flipV="1">
            <a:off x="464291" y="5733256"/>
            <a:ext cx="8001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Проведенная  работа  убеждает в эффективности  использования коммуникативных  игр для  развития  творческой активности  детей  дошкольного  возраста.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3256"/>
            <a:ext cx="432618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19" y="1961107"/>
            <a:ext cx="432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643042" y="571480"/>
            <a:ext cx="5786478" cy="3786214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4786313"/>
            <a:ext cx="8229600" cy="15382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Дошкольный возраст – уникальный период для  приобретения  свойств личности. В это  время закладывается  её  модель,  происходит  освоение  форм  позитивного общения с людьми. 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1026" name="Picture 2" descr="D:\Документы\МАРГАРИТА\логопункт\фото детей д.с\gor(2)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5407725" cy="36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16632"/>
            <a:ext cx="8229600" cy="35476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К старшему дошкольному возрасту ребе­нок уже должен овладеть коммуникативными навыка­ми. Эту группу  навыков составляют общеизвестные </a:t>
            </a:r>
            <a:r>
              <a:rPr lang="ru-RU" sz="2200" i="1" dirty="0" smtClean="0">
                <a:solidFill>
                  <a:schemeClr val="tx1"/>
                </a:solidFill>
              </a:rPr>
              <a:t>умения: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 - сотрудничать;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 - слушать и слышать;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 - воспринимать и понимать (перерабатывать) ин­формацию;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- говорить самому.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785813" y="1054864"/>
            <a:ext cx="7786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 descr="D:\Документы\МАРГАРИТА\логопункт\фото детей д.с\gor(8)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3949700" cy="2959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окументы\МАРГАРИТА\логопункт\фото детей д.с\ver (3)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04864"/>
            <a:ext cx="2927746" cy="3903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476375" y="1847850"/>
            <a:ext cx="6119813" cy="1223963"/>
          </a:xfrm>
        </p:spPr>
        <p:txBody>
          <a:bodyPr/>
          <a:lstStyle/>
          <a:p>
            <a:pPr eaLnBrk="1" hangingPunct="1"/>
            <a:endParaRPr lang="ru-RU" sz="2000" dirty="0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84188" y="3861048"/>
            <a:ext cx="8229600" cy="2736304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2000" b="1" dirty="0"/>
              <a:t>Включать игры в педагогический процесс </a:t>
            </a:r>
            <a:r>
              <a:rPr lang="ru-RU" sz="2000" b="1" dirty="0" smtClean="0"/>
              <a:t>рекомендуется </a:t>
            </a:r>
            <a:r>
              <a:rPr lang="ru-RU" sz="2000" b="1" dirty="0"/>
              <a:t>ежедневно.</a:t>
            </a:r>
          </a:p>
          <a:p>
            <a:r>
              <a:rPr lang="ru-RU" sz="1800" dirty="0"/>
              <a:t>При проведении игр и упражнений педагогу </a:t>
            </a:r>
            <a:r>
              <a:rPr lang="ru-RU" sz="1800" dirty="0" smtClean="0"/>
              <a:t>необходимо</a:t>
            </a:r>
            <a:r>
              <a:rPr lang="ru-RU" sz="1800" dirty="0"/>
              <a:t>:</a:t>
            </a:r>
          </a:p>
          <a:p>
            <a:pPr lvl="0"/>
            <a:r>
              <a:rPr lang="ru-RU" sz="1800" dirty="0"/>
              <a:t>продумывать не только содержание инструкции, но и способ ее подачи;</a:t>
            </a:r>
          </a:p>
          <a:p>
            <a:pPr lvl="0"/>
            <a:r>
              <a:rPr lang="ru-RU" sz="1800" dirty="0"/>
              <a:t>воздействовать с помощью </a:t>
            </a:r>
            <a:r>
              <a:rPr lang="ru-RU" sz="1800" dirty="0" smtClean="0"/>
              <a:t>интонационно-выразительной </a:t>
            </a:r>
            <a:r>
              <a:rPr lang="ru-RU" sz="1800" dirty="0"/>
              <a:t>окрашенности речи;</a:t>
            </a:r>
          </a:p>
          <a:p>
            <a:r>
              <a:rPr lang="ru-RU" sz="1800" dirty="0" smtClean="0"/>
              <a:t>прогнозировать </a:t>
            </a:r>
            <a:r>
              <a:rPr lang="ru-RU" sz="1800" dirty="0"/>
              <a:t>возможные реакции детей на</a:t>
            </a:r>
            <a:br>
              <a:rPr lang="ru-RU" sz="1800" dirty="0"/>
            </a:br>
            <a:r>
              <a:rPr lang="ru-RU" sz="1800" dirty="0"/>
              <a:t>предлагаемые правила и </a:t>
            </a:r>
            <a:r>
              <a:rPr lang="ru-RU" sz="1800" dirty="0" smtClean="0"/>
              <a:t>условия.</a:t>
            </a:r>
            <a:endParaRPr lang="ru-RU" sz="1800" dirty="0"/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/>
              <a:t>    </a:t>
            </a:r>
            <a:r>
              <a:rPr lang="ru-RU" sz="1800" i="1" dirty="0" smtClean="0"/>
              <a:t>                                                                                                                                </a:t>
            </a:r>
            <a:endParaRPr lang="ru-RU" sz="1800" dirty="0" smtClean="0"/>
          </a:p>
        </p:txBody>
      </p:sp>
      <p:pic>
        <p:nvPicPr>
          <p:cNvPr id="4098" name="Picture 2" descr="D:\Документы\МАРГАРИТА\логопункт\фото детей д.с\gor(9)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785408" cy="25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Документы\МАРГАРИТА\логопункт\фото детей д.с\gor(11)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1430"/>
            <a:ext cx="3785408" cy="25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6697663" cy="28081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539750" y="3501008"/>
            <a:ext cx="7920038" cy="3240360"/>
          </a:xfrm>
        </p:spPr>
        <p:txBody>
          <a:bodyPr/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Надо помнить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что каждый ребенок имеет свои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коммуникативные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права:</a:t>
            </a:r>
          </a:p>
          <a:p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•   на систему ценностей,</a:t>
            </a:r>
          </a:p>
          <a:p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•    на ответственность,</a:t>
            </a:r>
          </a:p>
          <a:p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•    на личное достоинство и уважение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этого достоинства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•  на индивидуальность и своеобразие,</a:t>
            </a:r>
          </a:p>
          <a:p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• на независимость от других людей,</a:t>
            </a:r>
          </a:p>
          <a:p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• на собственные мысли,</a:t>
            </a:r>
            <a:endParaRPr lang="ru-RU" sz="20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0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•  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на отстаивание своих прав.</a:t>
            </a:r>
          </a:p>
          <a:p>
            <a:pPr algn="just" eaLnBrk="1" hangingPunct="1">
              <a:lnSpc>
                <a:spcPct val="8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Документы\МАРГАРИТА\логопункт\фото детей д.с\gor(15)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Документы\МАРГАРИТА\логопункт\фото детей д.с\gor(16)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3844120" cy="28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                    </a:t>
            </a:r>
            <a:br>
              <a:rPr lang="ru-RU" sz="2000" dirty="0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Arial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" charset="0"/>
              </a:rPr>
            </a:br>
            <a:r>
              <a:rPr lang="ru-RU" sz="3200" dirty="0" smtClean="0">
                <a:solidFill>
                  <a:srgbClr val="C00000"/>
                </a:solidFill>
              </a:rPr>
              <a:t>Игры, направленные </a:t>
            </a:r>
            <a:r>
              <a:rPr lang="ru-RU" sz="3200" dirty="0">
                <a:solidFill>
                  <a:srgbClr val="C00000"/>
                </a:solidFill>
              </a:rPr>
              <a:t>на снижение мышечного и эмоционального напряжения.</a:t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half" idx="2"/>
          </p:nvPr>
        </p:nvSpPr>
        <p:spPr>
          <a:xfrm>
            <a:off x="4648200" y="1412777"/>
            <a:ext cx="4038600" cy="5256583"/>
          </a:xfrm>
        </p:spPr>
        <p:txBody>
          <a:bodyPr/>
          <a:lstStyle/>
          <a:p>
            <a:r>
              <a:rPr lang="ru-RU" sz="1400" dirty="0"/>
              <a:t>Слова: « У Маланьи, у старушки жили в маленькой избушке семь сыновей ( движения за руки по кругу). Все без бровей. Вот с такими ушами, вот с такими носами, вот с такими усами, вот с такой бородой, вот с такой головой ( движения: останавливаются и с помощью жестов и мимики изображают то, о чём говорится в тексте: закрывают брови руками, делают круглые глаза, большой нос и уши, показывают усы).</a:t>
            </a:r>
          </a:p>
          <a:p>
            <a:r>
              <a:rPr lang="ru-RU" sz="1400" dirty="0"/>
              <a:t>Ничего не ели, целый день сидели (присаживаются на корточки).</a:t>
            </a:r>
          </a:p>
          <a:p>
            <a:r>
              <a:rPr lang="ru-RU" sz="1400" dirty="0"/>
              <a:t>На неё глядели и делали вот так...( повторяют за  «Маланьей» любое смешное движение).</a:t>
            </a:r>
          </a:p>
          <a:p>
            <a:r>
              <a:rPr lang="ru-RU" sz="1400" dirty="0"/>
              <a:t>Движения могут быть самые разнообразные: можно сделать рожки, попрыгать, </a:t>
            </a:r>
            <a:r>
              <a:rPr lang="ru-RU" sz="1400" dirty="0" err="1"/>
              <a:t>поплясать,сделать</a:t>
            </a:r>
            <a:r>
              <a:rPr lang="ru-RU" sz="1400" dirty="0"/>
              <a:t> руками длинный нос и т. д. Движение должно повторятся несколько раз, чтобы дети могли войти в образ и получить удовольствие от игры.</a:t>
            </a:r>
          </a:p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1412776"/>
            <a:ext cx="41044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«Бабушка Маланья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/>
              <a:t>Содержание: </a:t>
            </a:r>
            <a:r>
              <a:rPr lang="ru-RU" dirty="0"/>
              <a:t>В этой игре водящий </a:t>
            </a:r>
            <a:r>
              <a:rPr lang="ru-RU" dirty="0" smtClean="0"/>
              <a:t>должен </a:t>
            </a:r>
            <a:r>
              <a:rPr lang="ru-RU" dirty="0"/>
              <a:t>придумать какое </a:t>
            </a:r>
            <a:r>
              <a:rPr lang="ru-RU" dirty="0" smtClean="0"/>
              <a:t>- </a:t>
            </a:r>
            <a:r>
              <a:rPr lang="ru-RU" dirty="0" err="1" smtClean="0"/>
              <a:t>нибудь</a:t>
            </a:r>
            <a:r>
              <a:rPr lang="ru-RU" dirty="0" smtClean="0"/>
              <a:t> </a:t>
            </a:r>
            <a:r>
              <a:rPr lang="ru-RU" dirty="0"/>
              <a:t>оригинальное движение, а все остальные — его повторить. На ребёнка, изображающего «Маланью» можно надеть платочек или фартучек, он становится в круг. Дети начинают петь песню, сопровождая её выразительными движениями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D:\Документы\МАРГАРИТА\логопункт\фото детей д.с\gor(18)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64339"/>
            <a:ext cx="2883090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« Сбрось усталость»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83568" y="1808214"/>
            <a:ext cx="2743200" cy="4861146"/>
          </a:xfrm>
        </p:spPr>
        <p:txBody>
          <a:bodyPr/>
          <a:lstStyle/>
          <a:p>
            <a:r>
              <a:rPr lang="ru-RU" sz="1800" b="1" dirty="0"/>
              <a:t>Содержание: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/>
              <a:t>Дети стоят, широко расставив ноги, немного согнув их к коленях. Тело согнуто, руки свободно опущены, голова склонилась к груди, рот приоткрыт. Дети слегка покачиваются в стороны, вперёд, назад…По сигналу взрослого надо резко тряхнуть головой, руками, ногами, телом. Взрослый говорит: « Ты стряхнул свою усталость, чуть-чуть осталось, повтори ещё»</a:t>
            </a:r>
          </a:p>
          <a:p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Документы\МАРГАРИТА\логопункт\фото детей д.с\gor(19)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11226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Документы\МАРГАРИТА\логопункт\фото детей д.с\gor(19)s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08" y="3789040"/>
            <a:ext cx="3363605" cy="25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9258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Игра, направленная на формирование уверенного поведения, повышения самооценки.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988840"/>
            <a:ext cx="360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«Король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</a:p>
          <a:p>
            <a:r>
              <a:rPr lang="ru-RU" b="1" dirty="0"/>
              <a:t>Содержание:</a:t>
            </a:r>
            <a:r>
              <a:rPr lang="ru-RU" dirty="0"/>
              <a:t> Один из детей становится королём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Все </a:t>
            </a:r>
            <a:r>
              <a:rPr lang="ru-RU" dirty="0"/>
              <a:t>остальные становятся слугами и должны делать всё,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приказывает король. Король не имеет права отдавать </a:t>
            </a:r>
            <a:r>
              <a:rPr lang="ru-RU" dirty="0" smtClean="0"/>
              <a:t>такие </a:t>
            </a:r>
            <a:r>
              <a:rPr lang="ru-RU" dirty="0"/>
              <a:t>приказы, которые могут обидеть детей, но он может </a:t>
            </a:r>
            <a:r>
              <a:rPr lang="ru-RU" dirty="0" smtClean="0"/>
              <a:t>позволить </a:t>
            </a:r>
            <a:r>
              <a:rPr lang="ru-RU" dirty="0"/>
              <a:t>себе многое, например, чтобы его носили на </a:t>
            </a:r>
            <a:r>
              <a:rPr lang="ru-RU" dirty="0" smtClean="0"/>
              <a:t>руках, кланялись</a:t>
            </a:r>
            <a:r>
              <a:rPr lang="ru-RU" dirty="0"/>
              <a:t>, подавали питьё и т. д.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8194" name="Picture 2" descr="D:\Документы\МАРГАРИТА\логопункт\фото детей д.с\gor(20)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324635" cy="32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9258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1115</TotalTime>
  <Words>1412</Words>
  <Application>Microsoft Office PowerPoint</Application>
  <PresentationFormat>Экран (4:3)</PresentationFormat>
  <Paragraphs>92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Игры и упражнения для развитие коммуникативных навыков  дошкольников.</vt:lpstr>
      <vt:lpstr>Слайд 2</vt:lpstr>
      <vt:lpstr>Слайд 3</vt:lpstr>
      <vt:lpstr>                             К старшему дошкольному возрасту ребе­нок уже должен овладеть коммуникативными навыка­ми. Эту группу  навыков составляют общеизвестные умения:  - сотрудничать;  - слушать и слышать;  - воспринимать и понимать (перерабатывать) ин­формацию;  - говорить самому.  </vt:lpstr>
      <vt:lpstr>Слайд 5</vt:lpstr>
      <vt:lpstr>Слайд 6</vt:lpstr>
      <vt:lpstr>                        Игры, направленные на снижение мышечного и эмоционального напряжения. </vt:lpstr>
      <vt:lpstr>« Сбрось усталость» </vt:lpstr>
      <vt:lpstr>Игра, направленная на формирование уверенного поведения, повышения самооценки. </vt:lpstr>
      <vt:lpstr>    Игра, направленная на формирование навыка выражать негативные эмоции приемлемым способом. </vt:lpstr>
      <vt:lpstr>                     Игра на развитие навыков волевой регуляции.  </vt:lpstr>
      <vt:lpstr>Игра, направленная на развитие умения различать эмоциональное состояние.</vt:lpstr>
      <vt:lpstr>Игры направленные на взаимодействие отдельных объединений детей, сплачиванию детских коллективов. </vt:lpstr>
      <vt:lpstr>            «Радио» </vt:lpstr>
      <vt:lpstr>« Числа» </vt:lpstr>
      <vt:lpstr>              </vt:lpstr>
      <vt:lpstr>           </vt:lpstr>
      <vt:lpstr>«Солнышко»  </vt:lpstr>
      <vt:lpstr>«Комплименты»</vt:lpstr>
      <vt:lpstr>          Коммуникативные игры можно использовать в самых  разнообразных формах работы с детьми:  на праздниках,  на развлечениях и при непосредственной  образовательной   деятельности.</vt:lpstr>
      <vt:lpstr> Коммуникативные игры с успехом можно  использовать  для  совместных  игр-танцев  с родителями. Это особенно  актуально  в  настоящее  время, поскольку  совместные праздники и развлечения  с родителями  стали  проводиться  повсеместно. На таких  праздниках  родители  не только гости  и зрители, но и активные  исполнители, принимающие  участие в различных танцах и играх  вместе с детьми. </vt:lpstr>
      <vt:lpstr>Этот материал  может быть использован  на  праздниках, где  собраны  дети  разных  возрастов</vt:lpstr>
      <vt:lpstr>ВЫВОД:  ценность и  польза  коммуникативных  игр  очевидна. В  несложных, но веселых  и подвижных   играх дети  получают радость от самого  процесса  движения  под  музыку, от того, что у них  всё получается, от возможности себя  выразить, проявить, получить приз. Все это  дает  прекрасный эффект  в  развитии  детей  и  не  нуждается  в каких-то  дополнительных  рекомендациях.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Коммуникативные  музыкальные  танцы-игры в социально-личностном развитии  дошкольников</dc:title>
  <dc:creator>хозяин</dc:creator>
  <cp:lastModifiedBy>Марина</cp:lastModifiedBy>
  <cp:revision>134</cp:revision>
  <dcterms:created xsi:type="dcterms:W3CDTF">2012-11-15T13:01:01Z</dcterms:created>
  <dcterms:modified xsi:type="dcterms:W3CDTF">2013-04-09T14:12:18Z</dcterms:modified>
</cp:coreProperties>
</file>